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inzel ExtraBold"/>
      <p:bold r:id="rId29"/>
    </p:embeddedFont>
    <p:embeddedFont>
      <p:font typeface="Cinzel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inzel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inzel-bold.fntdata"/><Relationship Id="rId30" Type="http://schemas.openxmlformats.org/officeDocument/2006/relationships/font" Target="fonts/Cinze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Card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99aa235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99aa235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 a live or recorded demo of the project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93f1e4d36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93f1e4d36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</a:rPr>
              <a:t>Code Review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</a:rPr>
              <a:t>Allocate a specific section for code review, where team members can showcase and explain key sections of the codebase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99aa2352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99aa235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methods and techniques used to address the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9cd97db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9cd97db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methods and techniques used to address the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99aa235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99aa235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the findings, outcomes, or solutions obtained from the project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93f1e4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93f1e4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 a live or recorded demo of the project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93f1e4d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93f1e4d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br>
              <a:rPr lang="en"/>
            </a:br>
            <a:r>
              <a:rPr lang="en"/>
              <a:t>Analyze the results, discuss any challenges encountered, and highlight the significance of the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9cd97db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9cd97db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br>
              <a:rPr lang="en"/>
            </a:br>
            <a:r>
              <a:rPr lang="en"/>
              <a:t>Analyze the results, discuss any challenges encountered, and highlight the significance of the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9cd97db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9cd97db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br>
              <a:rPr lang="en"/>
            </a:br>
            <a:r>
              <a:rPr lang="en"/>
              <a:t>Analyze the results, discuss any challenges encountered, and highlight the significance of the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9cd97db8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9cd97db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br>
              <a:rPr lang="en"/>
            </a:br>
            <a:r>
              <a:rPr lang="en"/>
              <a:t>Analyze the results, discuss any challenges encountered, and highlight the significance of the 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9cd97db8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9cd97db8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clear overview of the project's objectives 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93f1e4d3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93f1e4d3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br>
              <a:rPr lang="en"/>
            </a:br>
            <a:r>
              <a:rPr lang="en"/>
              <a:t>Summarize the key points discussed and propose any future directions or areas for improvement.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99aa235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99aa235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br>
              <a:rPr lang="en"/>
            </a:br>
            <a:r>
              <a:rPr lang="en"/>
              <a:t>Summarize the key points discussed and propose any future directions or areas for improvement.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93f1e4d3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93f1e4d3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93f1e4d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93f1e4d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methods and techniques used to address the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9cd97db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9cd97db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clear overview of the project's objectives 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9035cc4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9035cc4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clear overview of the project's objectives 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99aa235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99aa235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br>
              <a:rPr lang="en"/>
            </a:br>
            <a:r>
              <a:rPr lang="en"/>
              <a:t>Summarize the key points discussed and propose any future directions or areas for improvement.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picture is grouped if you want to edit it btw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99aa235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99aa235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methods and techniques used to address the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9aa235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9aa235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methods and techniques used to address the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9cd97db8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9cd97db8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br>
              <a:rPr lang="en"/>
            </a:br>
            <a:r>
              <a:rPr lang="en"/>
              <a:t>Summarize the key points discussed and propose any future directions or areas for improvement.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picture is grouped if you want to edit it btw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93f1e4d3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93f1e4d3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</a:rPr>
              <a:t>Code Review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2"/>
                </a:solidFill>
              </a:rPr>
              <a:t>Allocate a specific section for code review, where team members can showcase and explain key sections of the codebase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4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hyperlink" Target="https://github.com/jsgoller1/konques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21.gif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hyperlink" Target="http://drive.google.com/file/d/1abMeZwxZwg0jASCcekrAKFWbc2mL7T62/view" TargetMode="External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hyperlink" Target="https://github.com/jsgoller1/konques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hyperlink" Target="https://en.wikipedia.org/wiki/Advance_Wars" TargetMode="External"/><Relationship Id="rId12" Type="http://schemas.openxmlformats.org/officeDocument/2006/relationships/image" Target="../media/image53.png"/><Relationship Id="rId9" Type="http://schemas.openxmlformats.org/officeDocument/2006/relationships/hyperlink" Target="https://en.wikipedia.org/wiki/Advance_Wars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://fire_emblem" TargetMode="External"/><Relationship Id="rId7" Type="http://schemas.openxmlformats.org/officeDocument/2006/relationships/hyperlink" Target="https://en.wikipedia.org/wiki/The_Battle_for_Wesnoth" TargetMode="External"/><Relationship Id="rId8" Type="http://schemas.openxmlformats.org/officeDocument/2006/relationships/hyperlink" Target="https://en.wikipedia.org/wiki/The_Battle_for_Wesnot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0" Type="http://schemas.openxmlformats.org/officeDocument/2006/relationships/image" Target="../media/image30.png"/><Relationship Id="rId9" Type="http://schemas.openxmlformats.org/officeDocument/2006/relationships/image" Target="../media/image24.gif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53826" y="1434625"/>
            <a:ext cx="71052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Konquest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73D2C"/>
                </a:solidFill>
              </a:rPr>
              <a:t>Grant Petitt, Joshua Goller, Big Jon</a:t>
            </a:r>
            <a:endParaRPr sz="2200">
              <a:solidFill>
                <a:srgbClr val="673D2C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3688">
            <a:off x="283699" y="-148116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107648" y="-612200"/>
            <a:ext cx="3633526" cy="31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823300" y="3293350"/>
            <a:ext cx="43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https://github.com/jsgoller1/konquest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653826" y="1731450"/>
            <a:ext cx="71052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5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A strategy Game</a:t>
            </a:r>
            <a:endParaRPr sz="235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0" l="8655" r="63075" t="0"/>
          <a:stretch/>
        </p:blipFill>
        <p:spPr>
          <a:xfrm>
            <a:off x="7330275" y="156150"/>
            <a:ext cx="1454026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85725">
              <a:srgbClr val="000000"/>
            </a:outerShdw>
          </a:effectLst>
        </p:spPr>
      </p:pic>
      <p:sp>
        <p:nvSpPr>
          <p:cNvPr id="150" name="Google Shape;150;p22"/>
          <p:cNvSpPr txBox="1"/>
          <p:nvPr/>
        </p:nvSpPr>
        <p:spPr>
          <a:xfrm>
            <a:off x="0" y="0"/>
            <a:ext cx="643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</a:t>
            </a:r>
            <a:endParaRPr sz="280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Pathfinding </a:t>
            </a:r>
            <a:endParaRPr sz="280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151" name="Google Shape;151;p22" title="Dijkstras_progress_animatio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500" y="2392725"/>
            <a:ext cx="2750775" cy="2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 title="Screenshot 2025-11-25 at 1.15.19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375" y="39575"/>
            <a:ext cx="4151625" cy="49553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02950" y="975225"/>
            <a:ext cx="4232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Grid </a:t>
            </a:r>
            <a:r>
              <a:rPr lang="en" sz="1800">
                <a:solidFill>
                  <a:srgbClr val="673D2C"/>
                </a:solidFill>
              </a:rPr>
              <a:t>based</a:t>
            </a:r>
            <a:r>
              <a:rPr lang="en" sz="1800">
                <a:solidFill>
                  <a:srgbClr val="673D2C"/>
                </a:solidFill>
              </a:rPr>
              <a:t> Dijkstra’s algorithm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Input: starting and ending coordinates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Output: shortest path from the start to end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Music Player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42603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Plays music in the background with optional looping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Uses WAV files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Also has a setVolume method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Plays one of three tracks when game runs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267201" cy="300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 title="The Legend of Zelda_ Tears of the Kingdom - Main Theme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212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03325" y="2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Makefile and Github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597" y="2306651"/>
            <a:ext cx="2170180" cy="242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 title="Screenshot 2025-11-25 at 1.17.4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00" y="1188075"/>
            <a:ext cx="3353725" cy="39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700" y="474250"/>
            <a:ext cx="2954624" cy="20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5700" y="2881225"/>
            <a:ext cx="4021825" cy="22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30025" y="474250"/>
            <a:ext cx="520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Game dev is hard to do collaboratively!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Big 3D assets, different industry practices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203325" y="2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Tunable Logging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177" name="Google Shape;177;p25" title="Screenshot 2025-11-25 at 1.52.0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779863"/>
            <a:ext cx="76009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Results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88825" y="1068900"/>
            <a:ext cx="40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Made a game!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GPL v3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~2100 LoC (Java)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Small amount GPT </a:t>
            </a:r>
            <a:br>
              <a:rPr lang="en">
                <a:solidFill>
                  <a:srgbClr val="673D2C"/>
                </a:solidFill>
              </a:rPr>
            </a:br>
            <a:r>
              <a:rPr lang="en">
                <a:solidFill>
                  <a:srgbClr val="673D2C"/>
                </a:solidFill>
              </a:rPr>
              <a:t>g</a:t>
            </a:r>
            <a:r>
              <a:rPr lang="en">
                <a:solidFill>
                  <a:srgbClr val="673D2C"/>
                </a:solidFill>
              </a:rPr>
              <a:t>enerated (mostly helper</a:t>
            </a:r>
            <a:br>
              <a:rPr lang="en">
                <a:solidFill>
                  <a:srgbClr val="673D2C"/>
                </a:solidFill>
              </a:rPr>
            </a:br>
            <a:r>
              <a:rPr lang="en">
                <a:solidFill>
                  <a:srgbClr val="673D2C"/>
                </a:solidFill>
              </a:rPr>
              <a:t>methods)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74" y="3304874"/>
            <a:ext cx="3237699" cy="15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Screenshot 2025-11-25 at 4.40.4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500" y="826788"/>
            <a:ext cx="5521674" cy="378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2485050" y="563475"/>
            <a:ext cx="44139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A </a:t>
            </a:r>
            <a:r>
              <a:rPr lang="en" sz="72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Demo!</a:t>
            </a:r>
            <a:endParaRPr sz="720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8655" r="63075" t="0"/>
          <a:stretch/>
        </p:blipFill>
        <p:spPr>
          <a:xfrm>
            <a:off x="7330275" y="156150"/>
            <a:ext cx="1454026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85725">
              <a:srgbClr val="000000"/>
            </a:outerShdw>
          </a:effectLst>
        </p:spPr>
      </p:pic>
      <p:sp>
        <p:nvSpPr>
          <p:cNvPr id="192" name="Google Shape;192;p27"/>
          <p:cNvSpPr txBox="1"/>
          <p:nvPr/>
        </p:nvSpPr>
        <p:spPr>
          <a:xfrm>
            <a:off x="512900" y="288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Results</a:t>
            </a:r>
            <a:endParaRPr sz="2800"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604425" y="2680025"/>
            <a:ext cx="52077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Known bugs: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-"/>
            </a:pPr>
            <a:r>
              <a:rPr lang="en" sz="1800">
                <a:solidFill>
                  <a:srgbClr val="673D2C"/>
                </a:solidFill>
              </a:rPr>
              <a:t>Orcs sometimes get stuck on pathfinding (requires restarting)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-"/>
            </a:pPr>
            <a:r>
              <a:rPr lang="en" sz="1800">
                <a:solidFill>
                  <a:srgbClr val="673D2C"/>
                </a:solidFill>
              </a:rPr>
              <a:t>Input can be sensitive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Discussion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2532600" cy="23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D2C"/>
                </a:solidFill>
              </a:rPr>
              <a:t>Analysis:</a:t>
            </a:r>
            <a:endParaRPr b="1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Input is a bit sensitive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Orc stuck on loop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1278">
            <a:off x="7763112" y="305480"/>
            <a:ext cx="1134133" cy="13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84828" y="143750"/>
            <a:ext cx="893149" cy="162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19681" y="3783701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1082" y="4003075"/>
            <a:ext cx="1087476" cy="97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1083" y="180163"/>
            <a:ext cx="642715" cy="110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087063" y="1152475"/>
            <a:ext cx="25326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Challenges</a:t>
            </a:r>
            <a:r>
              <a:rPr b="1" lang="en" sz="1800">
                <a:solidFill>
                  <a:srgbClr val="673D2C"/>
                </a:solidFill>
              </a:rPr>
              <a:t>:</a:t>
            </a:r>
            <a:endParaRPr b="1"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Github was initially hard to manage, but became easier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Making sure to use getter methods rather than pull directly from variable</a:t>
            </a:r>
            <a:endParaRPr sz="1800">
              <a:solidFill>
                <a:srgbClr val="673D2C"/>
              </a:solidFill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862450" y="1152475"/>
            <a:ext cx="2532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Significance</a:t>
            </a:r>
            <a:r>
              <a:rPr b="1" lang="en" sz="1800">
                <a:solidFill>
                  <a:srgbClr val="673D2C"/>
                </a:solidFill>
              </a:rPr>
              <a:t>:</a:t>
            </a:r>
            <a:endParaRPr b="1"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Made a full game entirely with Java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Discussion: “Worse is Better”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102200" y="942975"/>
            <a:ext cx="59589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“UNIX philosophy” (Richard Gabriel - Lisp) 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Sometimes doing the “right” thing is </a:t>
            </a:r>
            <a:br>
              <a:rPr lang="en">
                <a:solidFill>
                  <a:srgbClr val="673D2C"/>
                </a:solidFill>
              </a:rPr>
            </a:br>
            <a:r>
              <a:rPr lang="en">
                <a:solidFill>
                  <a:srgbClr val="673D2C"/>
                </a:solidFill>
              </a:rPr>
              <a:t>expensive and not worth it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Doing it “wrong” can actually produce </a:t>
            </a:r>
            <a:br>
              <a:rPr lang="en">
                <a:solidFill>
                  <a:srgbClr val="673D2C"/>
                </a:solidFill>
              </a:rPr>
            </a:br>
            <a:r>
              <a:rPr lang="en">
                <a:solidFill>
                  <a:srgbClr val="673D2C"/>
                </a:solidFill>
              </a:rPr>
              <a:t>better results</a:t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73D2C"/>
                </a:solidFill>
              </a:rPr>
              <a:t>Further reading: </a:t>
            </a:r>
            <a:r>
              <a:rPr lang="en">
                <a:solidFill>
                  <a:srgbClr val="673D2C"/>
                </a:solidFill>
              </a:rPr>
              <a:t>https://dreamsongs.com/WorseIsBetter.html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19681" y="3783701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7" y="4008275"/>
            <a:ext cx="1087476" cy="97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8483" y="3705488"/>
            <a:ext cx="642715" cy="110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5862450" y="1152475"/>
            <a:ext cx="25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124" y="1414200"/>
            <a:ext cx="4069073" cy="36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102200" y="5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Discussion: “Worse is Better”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19681" y="3783701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7" y="4008275"/>
            <a:ext cx="1087476" cy="97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8483" y="3705488"/>
            <a:ext cx="642715" cy="110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5862450" y="1152475"/>
            <a:ext cx="25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227" name="Google Shape;227;p30" title="Screenshot 2025-11-25 at 1.41.5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150" y="281642"/>
            <a:ext cx="3124850" cy="17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701" y="1152475"/>
            <a:ext cx="5518324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1475" y="2233300"/>
            <a:ext cx="2285750" cy="26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412763" y="571075"/>
            <a:ext cx="501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OOP design tradeoffs are not easy!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102200" y="5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Discussion: “Worse is Better”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269325" y="610350"/>
            <a:ext cx="5958900" cy="3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73D2C"/>
                </a:solidFill>
              </a:rPr>
              <a:t>OOP design tradeoffs are not easy!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19681" y="3783701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7" y="4008275"/>
            <a:ext cx="1087476" cy="97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8483" y="3705488"/>
            <a:ext cx="642715" cy="110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5862450" y="1152475"/>
            <a:ext cx="25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241" name="Google Shape;241;p31" title="Screenshot 2025-11-25 at 1.41.5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9175" y="158552"/>
            <a:ext cx="3124850" cy="170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 title="Screenshot 2025-11-25 at 1.43.24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000" y="1079725"/>
            <a:ext cx="5686100" cy="38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0400" y="2207650"/>
            <a:ext cx="2262400" cy="26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39000" y="2197350"/>
            <a:ext cx="76914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996425" y="2083650"/>
            <a:ext cx="5444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What is a game?</a:t>
            </a:r>
            <a:endParaRPr sz="4800">
              <a:solidFill>
                <a:srgbClr val="673D2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76750" y="1621950"/>
            <a:ext cx="87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180325" y="2379850"/>
            <a:ext cx="601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Conclusion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175475" y="1109875"/>
            <a:ext cx="30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D2C"/>
                </a:solidFill>
              </a:rPr>
              <a:t>Summary:</a:t>
            </a:r>
            <a:endParaRPr b="1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We made a strategy game!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With different units and map tiles  </a:t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4">
            <a:alphaModFix/>
          </a:blip>
          <a:srcRect b="1047" l="0" r="0" t="1047"/>
          <a:stretch/>
        </p:blipFill>
        <p:spPr>
          <a:xfrm flipH="1">
            <a:off x="-82125" y="3000175"/>
            <a:ext cx="3515233" cy="22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3072000" y="1109875"/>
            <a:ext cx="3000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Future Goals: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More environment pieces (ex. Water tile)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More types of units (ex. Archer, Rider)</a:t>
            </a:r>
            <a:endParaRPr sz="1800">
              <a:solidFill>
                <a:srgbClr val="673D2C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6072000" y="1109875"/>
            <a:ext cx="30000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Fun fact:</a:t>
            </a:r>
            <a:endParaRPr b="1"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For Joshua’s part, 30x more lines of code over ~2 days than entire year of work at Meta.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No, this is not a joke. 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80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Credits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0" y="1972900"/>
            <a:ext cx="31755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D2C"/>
                </a:solidFill>
              </a:rPr>
              <a:t>Big Jon</a:t>
            </a:r>
            <a:r>
              <a:rPr b="1" lang="en">
                <a:solidFill>
                  <a:srgbClr val="673D2C"/>
                </a:solidFill>
              </a:rPr>
              <a:t>:</a:t>
            </a:r>
            <a:endParaRPr b="1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Initial turn queue (later refactored)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FSM logic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Music player</a:t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4">
            <a:alphaModFix/>
          </a:blip>
          <a:srcRect b="1047" l="0" r="0" t="1047"/>
          <a:stretch/>
        </p:blipFill>
        <p:spPr>
          <a:xfrm flipH="1">
            <a:off x="80527" y="3672400"/>
            <a:ext cx="2331573" cy="14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3175500" y="2042725"/>
            <a:ext cx="3000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Grant</a:t>
            </a:r>
            <a:r>
              <a:rPr b="1" lang="en" sz="1800">
                <a:solidFill>
                  <a:srgbClr val="673D2C"/>
                </a:solidFill>
              </a:rPr>
              <a:t>: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Pathfinding (BFS and Dijkstra’s)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Hard - this was before we got to graphs in class</a:t>
            </a:r>
            <a:endParaRPr sz="1800">
              <a:solidFill>
                <a:srgbClr val="673D2C"/>
              </a:solidFill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541850" y="555400"/>
            <a:ext cx="7700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Everyone made meaningful contributions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Differing skill levels -&gt; carve out accomplishable goals for impact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Major focus: learn agile methods and tools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b="1" lang="en" sz="1800">
                <a:solidFill>
                  <a:srgbClr val="673D2C"/>
                </a:solidFill>
              </a:rPr>
              <a:t>Collaboration is the biggest challenge in software development.</a:t>
            </a:r>
            <a:endParaRPr b="1" sz="1800">
              <a:solidFill>
                <a:srgbClr val="673D2C"/>
              </a:solidFill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6335400" y="2074500"/>
            <a:ext cx="28086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Joshua:</a:t>
            </a:r>
            <a:endParaRPr b="1"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Everything else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5694025" y="567500"/>
            <a:ext cx="282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THANK YOU!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25" y="2801725"/>
            <a:ext cx="6614202" cy="21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5">
            <a:alphaModFix/>
          </a:blip>
          <a:srcRect b="6799" l="0" r="0" t="6807"/>
          <a:stretch/>
        </p:blipFill>
        <p:spPr>
          <a:xfrm>
            <a:off x="186425" y="143675"/>
            <a:ext cx="5469835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5522725" y="1228075"/>
            <a:ext cx="3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https://github.com/jsgoller1/konquest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477850" y="914075"/>
            <a:ext cx="7485600" cy="21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Turn Order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i="1" lang="en">
                <a:solidFill>
                  <a:srgbClr val="673D2C"/>
                </a:solidFill>
              </a:rPr>
              <a:t>A simple priority queue to be used for all units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Pathfinding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i="1" lang="en">
                <a:solidFill>
                  <a:srgbClr val="673D2C"/>
                </a:solidFill>
              </a:rPr>
              <a:t>Dijkstra's + Breadth First Search</a:t>
            </a:r>
            <a:endParaRPr i="1" strike="sngStrike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Enemy AI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i="1" lang="en">
                <a:solidFill>
                  <a:srgbClr val="673D2C"/>
                </a:solidFill>
              </a:rPr>
              <a:t>Behavior FSM to control enemy states and moves</a:t>
            </a:r>
            <a:endParaRPr i="1">
              <a:solidFill>
                <a:srgbClr val="673D2C"/>
              </a:solidFill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8647">
            <a:off x="5759248" y="2305880"/>
            <a:ext cx="3068478" cy="227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97" y="2927901"/>
            <a:ext cx="2170180" cy="24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139000" y="2197350"/>
            <a:ext cx="76914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673D2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39000" y="148725"/>
            <a:ext cx="76290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What is a game?</a:t>
            </a:r>
            <a:endParaRPr sz="4800">
              <a:solidFill>
                <a:srgbClr val="673D2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76750" y="1621950"/>
            <a:ext cx="87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“Organized collection of things that respond to input and evolve over time”</a:t>
            </a:r>
            <a:endParaRPr sz="1800">
              <a:solidFill>
                <a:srgbClr val="673D2C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180325" y="2379850"/>
            <a:ext cx="601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game world := “organized collection”</a:t>
            </a:r>
            <a:endParaRPr sz="1800">
              <a:solidFill>
                <a:srgbClr val="673D2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actors := “things”</a:t>
            </a:r>
            <a:endParaRPr sz="1800">
              <a:solidFill>
                <a:srgbClr val="673D2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player := “respond to input”</a:t>
            </a:r>
            <a:endParaRPr sz="1800">
              <a:solidFill>
                <a:srgbClr val="673D2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3D2C"/>
                </a:solidFill>
              </a:rPr>
              <a:t>game loop := “evolve over time”</a:t>
            </a:r>
            <a:endParaRPr sz="18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67225" y="1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Overview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96150" y="675675"/>
            <a:ext cx="3480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D2C"/>
                </a:solidFill>
              </a:rPr>
              <a:t>Objective:</a:t>
            </a:r>
            <a:endParaRPr b="1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Make a java-based retro style strategy game</a:t>
            </a:r>
            <a:endParaRPr>
              <a:solidFill>
                <a:srgbClr val="673D2C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663700" y="136675"/>
            <a:ext cx="3480300" cy="26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3D2C"/>
                </a:solidFill>
              </a:rPr>
              <a:t>Scope:</a:t>
            </a:r>
            <a:endParaRPr b="1"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Playable Board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Player Unit &amp; Input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Enemies &amp; AI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Turn System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Pathfinding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Assets &amp; Audio</a:t>
            </a:r>
            <a:endParaRPr>
              <a:solidFill>
                <a:srgbClr val="673D2C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5305">
            <a:off x="5017248" y="3355928"/>
            <a:ext cx="1285680" cy="12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35012">
            <a:off x="6541871" y="3247751"/>
            <a:ext cx="2220078" cy="14800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5025" y="1842125"/>
            <a:ext cx="50568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73D2C"/>
                </a:solidFill>
              </a:rPr>
              <a:t>Inspiration</a:t>
            </a:r>
            <a:r>
              <a:rPr b="1" lang="en" sz="1800">
                <a:solidFill>
                  <a:srgbClr val="673D2C"/>
                </a:solidFill>
              </a:rPr>
              <a:t>:</a:t>
            </a:r>
            <a:endParaRPr b="1"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i="1" lang="en" sz="1800" u="sng">
                <a:solidFill>
                  <a:schemeClr val="hlink"/>
                </a:solidFill>
                <a:hlinkClick r:id="rId6"/>
              </a:rPr>
              <a:t>Fire Emblem: The Sacred Stones (2004)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i="1" lang="en" sz="1800" u="sng">
                <a:solidFill>
                  <a:schemeClr val="hlink"/>
                </a:solidFill>
                <a:hlinkClick r:id="rId7"/>
              </a:rPr>
              <a:t>Battle for Wesnoth</a:t>
            </a:r>
            <a:r>
              <a:rPr lang="en" sz="1800" u="sng">
                <a:solidFill>
                  <a:schemeClr val="hlink"/>
                </a:solidFill>
                <a:hlinkClick r:id="rId8"/>
              </a:rPr>
              <a:t> (2005)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i="1" lang="en" sz="1800" u="sng">
                <a:solidFill>
                  <a:schemeClr val="hlink"/>
                </a:solidFill>
                <a:hlinkClick r:id="rId9"/>
              </a:rPr>
              <a:t>Advance Wars</a:t>
            </a:r>
            <a:r>
              <a:rPr lang="en" sz="1800" u="sng">
                <a:solidFill>
                  <a:schemeClr val="hlink"/>
                </a:solidFill>
                <a:hlinkClick r:id="rId10"/>
              </a:rPr>
              <a:t> (2001)</a:t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1675" y="3405863"/>
            <a:ext cx="2357100" cy="15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28844" y="2701775"/>
            <a:ext cx="4415155" cy="24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51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Overview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989400"/>
            <a:ext cx="37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Architecture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Core game loop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GameBoard container 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Position problem - cache!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Input management (currently buggy)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Turn management 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Graphics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Spritesheet Textures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Animation </a:t>
            </a:r>
            <a:endParaRPr sz="1200">
              <a:solidFill>
                <a:srgbClr val="673D2C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○"/>
            </a:pPr>
            <a:r>
              <a:rPr lang="en" sz="1200">
                <a:solidFill>
                  <a:srgbClr val="673D2C"/>
                </a:solidFill>
              </a:rPr>
              <a:t>Damage flash via pixel mask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Makefile build system / GitHub workflow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Tunable Logging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Pathfinding 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Behavior FSM for AI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Music player</a:t>
            </a:r>
            <a:endParaRPr sz="1200"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673D2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81650" y="6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Architecture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8647">
            <a:off x="5882048" y="3288355"/>
            <a:ext cx="3068478" cy="227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title="Screenshot 2025-11-25 at 12.58.5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50" y="14863"/>
            <a:ext cx="5300226" cy="511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65025" y="100412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Based on game-loop driven MVC </a:t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103" name="Google Shape;103;p18" title="Screenshot 2025-11-25 at 1.35.3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25" y="1814025"/>
            <a:ext cx="2812694" cy="3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81650" y="6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Architecture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122800" y="1105275"/>
            <a:ext cx="34314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Proper abstraction (SOLID)</a:t>
            </a:r>
            <a:endParaRPr sz="1800">
              <a:solidFill>
                <a:srgbClr val="673D2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○"/>
            </a:pPr>
            <a:r>
              <a:rPr lang="en" sz="1800">
                <a:solidFill>
                  <a:srgbClr val="673D2C"/>
                </a:solidFill>
              </a:rPr>
              <a:t>Use of Position as dep. inversion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Composition over </a:t>
            </a:r>
            <a:r>
              <a:rPr lang="en" sz="1800">
                <a:solidFill>
                  <a:srgbClr val="673D2C"/>
                </a:solidFill>
              </a:rPr>
              <a:t>inheritance</a:t>
            </a:r>
            <a:endParaRPr sz="1800">
              <a:solidFill>
                <a:srgbClr val="673D2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 sz="1800">
                <a:solidFill>
                  <a:srgbClr val="673D2C"/>
                </a:solidFill>
              </a:rPr>
              <a:t>Position problem!</a:t>
            </a:r>
            <a:endParaRPr sz="1800">
              <a:solidFill>
                <a:srgbClr val="673D2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○"/>
            </a:pPr>
            <a:r>
              <a:rPr lang="en" sz="1800">
                <a:solidFill>
                  <a:srgbClr val="673D2C"/>
                </a:solidFill>
              </a:rPr>
              <a:t>Grid -&gt; easy location lookup</a:t>
            </a:r>
            <a:endParaRPr sz="1800">
              <a:solidFill>
                <a:srgbClr val="673D2C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○"/>
            </a:pPr>
            <a:r>
              <a:rPr lang="en" sz="1800">
                <a:solidFill>
                  <a:srgbClr val="673D2C"/>
                </a:solidFill>
              </a:rPr>
              <a:t>Game logic -&gt; need actor/actor interaction</a:t>
            </a:r>
            <a:endParaRPr sz="1800">
              <a:solidFill>
                <a:srgbClr val="673D2C"/>
              </a:solidFill>
            </a:endParaRPr>
          </a:p>
        </p:txBody>
      </p:sp>
      <p:pic>
        <p:nvPicPr>
          <p:cNvPr id="110" name="Google Shape;110;p19" title="Screenshot 2025-11-25 at 1.38.1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300" y="0"/>
            <a:ext cx="47367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73925"/>
            <a:ext cx="694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 graphics/Animation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82800" y="1011050"/>
            <a:ext cx="37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Java2D / Swing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3D = path to hell (hard on performance, collisions / z-fighting, realism is hard, etc)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Sprite based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Involves forced delay between updates</a:t>
            </a:r>
            <a:endParaRPr sz="1200">
              <a:solidFill>
                <a:srgbClr val="673D2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200"/>
              <a:buChar char="●"/>
            </a:pPr>
            <a:r>
              <a:rPr lang="en" sz="1200">
                <a:solidFill>
                  <a:srgbClr val="673D2C"/>
                </a:solidFill>
              </a:rPr>
              <a:t>Pixel masking for damage (in demo)</a:t>
            </a:r>
            <a:endParaRPr sz="1200"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3D2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673D2C"/>
              </a:solidFill>
            </a:endParaRPr>
          </a:p>
        </p:txBody>
      </p:sp>
      <p:grpSp>
        <p:nvGrpSpPr>
          <p:cNvPr id="117" name="Google Shape;117;p20"/>
          <p:cNvGrpSpPr/>
          <p:nvPr/>
        </p:nvGrpSpPr>
        <p:grpSpPr>
          <a:xfrm>
            <a:off x="7026975" y="286100"/>
            <a:ext cx="1735075" cy="2290800"/>
            <a:chOff x="4338050" y="211450"/>
            <a:chExt cx="1735075" cy="2290800"/>
          </a:xfrm>
        </p:grpSpPr>
        <p:pic>
          <p:nvPicPr>
            <p:cNvPr id="118" name="Google Shape;11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8050" y="211450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7100" y="211450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8050" y="784150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7100" y="784150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8050" y="1356838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7100" y="1356838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8050" y="1929538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97100" y="1929538"/>
              <a:ext cx="85905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8050" y="211450"/>
              <a:ext cx="7620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3213" y="211450"/>
              <a:ext cx="729913" cy="145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4210" y="2246106"/>
              <a:ext cx="912925" cy="228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 rotWithShape="1">
            <a:blip r:embed="rId8">
              <a:alphaModFix/>
            </a:blip>
            <a:srcRect b="64018" l="0" r="58080" t="0"/>
            <a:stretch/>
          </p:blipFill>
          <p:spPr>
            <a:xfrm>
              <a:off x="4338050" y="2195150"/>
              <a:ext cx="278269" cy="30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0"/>
          <p:cNvSpPr txBox="1"/>
          <p:nvPr/>
        </p:nvSpPr>
        <p:spPr>
          <a:xfrm>
            <a:off x="7026975" y="2485352"/>
            <a:ext cx="17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3D2C"/>
                </a:solidFill>
              </a:rPr>
              <a:t>Sprites used</a:t>
            </a:r>
            <a:endParaRPr sz="1200">
              <a:solidFill>
                <a:srgbClr val="673D2C"/>
              </a:solidFill>
            </a:endParaRPr>
          </a:p>
        </p:txBody>
      </p:sp>
      <p:pic>
        <p:nvPicPr>
          <p:cNvPr id="131" name="Google Shape;131;p20" title="Crono_walks-1978665075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4825" y="3084499"/>
            <a:ext cx="1234625" cy="12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 title="Screenshot 2025-11-25 at 1.31.26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0" y="2687325"/>
            <a:ext cx="4380149" cy="13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55050" y="27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Methodology: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D2C"/>
                </a:solidFill>
                <a:latin typeface="Cinzel ExtraBold"/>
                <a:ea typeface="Cinzel ExtraBold"/>
                <a:cs typeface="Cinzel ExtraBold"/>
                <a:sym typeface="Cinzel ExtraBold"/>
              </a:rPr>
              <a:t>Behavior FSM</a:t>
            </a:r>
            <a:endParaRPr>
              <a:solidFill>
                <a:srgbClr val="673D2C"/>
              </a:solidFill>
              <a:latin typeface="Cinzel ExtraBold"/>
              <a:ea typeface="Cinzel ExtraBold"/>
              <a:cs typeface="Cinzel ExtraBold"/>
              <a:sym typeface="Cinzel ExtraBold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094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Implemented</a:t>
            </a:r>
            <a:r>
              <a:rPr lang="en">
                <a:solidFill>
                  <a:srgbClr val="673D2C"/>
                </a:solidFill>
              </a:rPr>
              <a:t> a Behavior Finite State Machine</a:t>
            </a:r>
            <a:endParaRPr>
              <a:solidFill>
                <a:srgbClr val="673D2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800"/>
              <a:buChar char="●"/>
            </a:pPr>
            <a:r>
              <a:rPr lang="en">
                <a:solidFill>
                  <a:srgbClr val="673D2C"/>
                </a:solidFill>
              </a:rPr>
              <a:t>Used to determine state of enemy units and how they will act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SEARCHING 	(Default)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CHASING 		(Player in range)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FIGHTING 		(Next to player)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FLEEING 		(Low Health)</a:t>
            </a:r>
            <a:endParaRPr>
              <a:solidFill>
                <a:srgbClr val="673D2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73D2C"/>
              </a:buClr>
              <a:buSzPts val="1400"/>
              <a:buChar char="○"/>
            </a:pPr>
            <a:r>
              <a:rPr lang="en">
                <a:solidFill>
                  <a:srgbClr val="673D2C"/>
                </a:solidFill>
              </a:rPr>
              <a:t>DEAD 		(Zero health)</a:t>
            </a:r>
            <a:endParaRPr>
              <a:solidFill>
                <a:srgbClr val="673D2C"/>
              </a:solidFill>
            </a:endParaRPr>
          </a:p>
        </p:txBody>
      </p:sp>
      <p:grpSp>
        <p:nvGrpSpPr>
          <p:cNvPr id="139" name="Google Shape;139;p21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140" name="Google Shape;14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94691">
            <a:off x="4734700" y="1871326"/>
            <a:ext cx="2862025" cy="302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600" y="445025"/>
            <a:ext cx="4113699" cy="44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313" y="3717121"/>
            <a:ext cx="3886125" cy="124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